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x="18288000" cy="10287000"/>
  <p:notesSz cx="6858000" cy="9144000"/>
  <p:embeddedFontLst>
    <p:embeddedFont>
      <p:font typeface="Century Gothic Paneuropean Bold" charset="1" panose="020B0702020202020204"/>
      <p:regular r:id="rId57"/>
    </p:embeddedFont>
    <p:embeddedFont>
      <p:font typeface="Century Gothic Paneuropean" charset="1" panose="020B0502020202020204"/>
      <p:regular r:id="rId58"/>
    </p:embeddedFont>
    <p:embeddedFont>
      <p:font typeface="思源黑体-超粗体" charset="1" panose="020B0A00000000000000"/>
      <p:regular r:id="rId59"/>
    </p:embeddedFont>
    <p:embeddedFont>
      <p:font typeface="Open Sans Bold" charset="1" panose="020B0806030504020204"/>
      <p:regular r:id="rId60"/>
    </p:embeddedFont>
    <p:embeddedFont>
      <p:font typeface="Open Sans" charset="1" panose="020B0606030504020204"/>
      <p:regular r:id="rId61"/>
    </p:embeddedFont>
    <p:embeddedFont>
      <p:font typeface="Noto Sans T Chinese" charset="1" panose="020B0500000000000000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slides/slide1.xml" Type="http://schemas.openxmlformats.org/officeDocument/2006/relationships/slide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youtu.be/ZUo9LAHglMQ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Relationship Id="rId7" Target="../media/image3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36.png" Type="http://schemas.openxmlformats.org/officeDocument/2006/relationships/image"/><Relationship Id="rId5" Target="../media/image37.png" Type="http://schemas.openxmlformats.org/officeDocument/2006/relationships/image"/><Relationship Id="rId6" Target="../media/image38.png" Type="http://schemas.openxmlformats.org/officeDocument/2006/relationships/image"/><Relationship Id="rId7" Target="../media/image39.png" Type="http://schemas.openxmlformats.org/officeDocument/2006/relationships/image"/><Relationship Id="rId8" Target="../media/image40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41.png" Type="http://schemas.openxmlformats.org/officeDocument/2006/relationships/image"/><Relationship Id="rId5" Target="../media/image42.png" Type="http://schemas.openxmlformats.org/officeDocument/2006/relationships/image"/><Relationship Id="rId6" Target="../media/image43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44.png" Type="http://schemas.openxmlformats.org/officeDocument/2006/relationships/image"/><Relationship Id="rId5" Target="../media/image45.png" Type="http://schemas.openxmlformats.org/officeDocument/2006/relationships/image"/><Relationship Id="rId6" Target="../media/image46.png" Type="http://schemas.openxmlformats.org/officeDocument/2006/relationships/image"/><Relationship Id="rId7" Target="../media/image47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48.png" Type="http://schemas.openxmlformats.org/officeDocument/2006/relationships/image"/><Relationship Id="rId5" Target="../media/image49.png" Type="http://schemas.openxmlformats.org/officeDocument/2006/relationships/image"/><Relationship Id="rId6" Target="../media/image50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1.png" Type="http://schemas.openxmlformats.org/officeDocument/2006/relationships/image"/><Relationship Id="rId5" Target="../media/image5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3.png" Type="http://schemas.openxmlformats.org/officeDocument/2006/relationships/image"/><Relationship Id="rId5" Target="../media/image54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5.pn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8.png" Type="http://schemas.openxmlformats.org/officeDocument/2006/relationships/image"/><Relationship Id="rId5" Target="../media/image59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eventbrite.com" TargetMode="External" Type="http://schemas.openxmlformats.org/officeDocument/2006/relationships/hyperlink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94979" y="2887289"/>
            <a:ext cx="14581385" cy="854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CAMPUS EV</a:t>
            </a:r>
            <a:r>
              <a:rPr lang="en-US" b="true" sz="500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ENT CHECK-IN SYSTEM (CECS)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32806" y="3918428"/>
            <a:ext cx="9665160" cy="4203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                      </a:t>
            </a:r>
            <a:r>
              <a:rPr lang="en-US" sz="39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Group 4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1. </a:t>
            </a: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Eric Teoh Wei Xiang (1221102007)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2. </a:t>
            </a: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Pang Tian You (1231303394)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3. Siow Yi Ling (1211107982)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4. Lim Kai Shen (1211110602)</a:t>
            </a:r>
          </a:p>
          <a:p>
            <a:pPr algn="ctr">
              <a:lnSpc>
                <a:spcPts val="559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855020" y="207987"/>
            <a:ext cx="14581385" cy="2273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b="true" sz="650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CSE6224 SOFTWARE REQUIREM</a:t>
            </a:r>
            <a:r>
              <a:rPr lang="en-US" b="true" sz="650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ENT ENGINEERING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53308" y="7909627"/>
            <a:ext cx="14581385" cy="1348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b="true" sz="390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PRESENTATION VIDEO LINK (YOUTUBE)</a:t>
            </a:r>
          </a:p>
          <a:p>
            <a:pPr algn="ctr">
              <a:lnSpc>
                <a:spcPts val="5460"/>
              </a:lnSpc>
            </a:pPr>
            <a:r>
              <a:rPr lang="en-US" b="true" sz="3900" u="sng">
                <a:solidFill>
                  <a:srgbClr val="3588F5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  <a:hlinkClick r:id="rId4" tooltip="https://youtu.be/ZUo9LAHglMQ"/>
              </a:rPr>
              <a:t>HTTPS://YOUTU.BE/ZUO9LAHGLMQ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120991" y="2915568"/>
            <a:ext cx="5018940" cy="1314050"/>
          </a:xfrm>
          <a:custGeom>
            <a:avLst/>
            <a:gdLst/>
            <a:ahLst/>
            <a:cxnLst/>
            <a:rect r="r" b="b" t="t" l="l"/>
            <a:pathLst>
              <a:path h="1314050" w="5018940">
                <a:moveTo>
                  <a:pt x="0" y="0"/>
                </a:moveTo>
                <a:lnTo>
                  <a:pt x="5018940" y="0"/>
                </a:lnTo>
                <a:lnTo>
                  <a:pt x="5018940" y="1314050"/>
                </a:lnTo>
                <a:lnTo>
                  <a:pt x="0" y="13140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534123" y="345797"/>
            <a:ext cx="11219754" cy="1309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69"/>
              </a:lnSpc>
            </a:pPr>
            <a:r>
              <a:rPr lang="en-US" sz="76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Requirements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27557" y="2948990"/>
            <a:ext cx="3558067" cy="118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System Overview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Diagram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5673188" y="7545532"/>
            <a:ext cx="5018940" cy="1314050"/>
          </a:xfrm>
          <a:custGeom>
            <a:avLst/>
            <a:gdLst/>
            <a:ahLst/>
            <a:cxnLst/>
            <a:rect r="r" b="b" t="t" l="l"/>
            <a:pathLst>
              <a:path h="1314050" w="5018940">
                <a:moveTo>
                  <a:pt x="0" y="0"/>
                </a:moveTo>
                <a:lnTo>
                  <a:pt x="5018939" y="0"/>
                </a:lnTo>
                <a:lnTo>
                  <a:pt x="5018939" y="1314050"/>
                </a:lnTo>
                <a:lnTo>
                  <a:pt x="0" y="13140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871109" y="7791896"/>
            <a:ext cx="262309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ERD Diagram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734937" y="2915568"/>
            <a:ext cx="5018940" cy="1314050"/>
          </a:xfrm>
          <a:custGeom>
            <a:avLst/>
            <a:gdLst/>
            <a:ahLst/>
            <a:cxnLst/>
            <a:rect r="r" b="b" t="t" l="l"/>
            <a:pathLst>
              <a:path h="1314050" w="5018940">
                <a:moveTo>
                  <a:pt x="0" y="0"/>
                </a:moveTo>
                <a:lnTo>
                  <a:pt x="5018940" y="0"/>
                </a:lnTo>
                <a:lnTo>
                  <a:pt x="5018940" y="1314050"/>
                </a:lnTo>
                <a:lnTo>
                  <a:pt x="0" y="13140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692127" y="2849390"/>
            <a:ext cx="3319777" cy="118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 System Context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Diagram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120991" y="5287221"/>
            <a:ext cx="5018940" cy="1314050"/>
          </a:xfrm>
          <a:custGeom>
            <a:avLst/>
            <a:gdLst/>
            <a:ahLst/>
            <a:cxnLst/>
            <a:rect r="r" b="b" t="t" l="l"/>
            <a:pathLst>
              <a:path h="1314050" w="5018940">
                <a:moveTo>
                  <a:pt x="0" y="0"/>
                </a:moveTo>
                <a:lnTo>
                  <a:pt x="5018940" y="0"/>
                </a:lnTo>
                <a:lnTo>
                  <a:pt x="5018940" y="1314050"/>
                </a:lnTo>
                <a:lnTo>
                  <a:pt x="0" y="13140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2827557" y="5620713"/>
            <a:ext cx="360580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Use Case Diagram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9842546" y="5287221"/>
            <a:ext cx="5018940" cy="1314050"/>
          </a:xfrm>
          <a:custGeom>
            <a:avLst/>
            <a:gdLst/>
            <a:ahLst/>
            <a:cxnLst/>
            <a:rect r="r" b="b" t="t" l="l"/>
            <a:pathLst>
              <a:path h="1314050" w="5018940">
                <a:moveTo>
                  <a:pt x="0" y="0"/>
                </a:moveTo>
                <a:lnTo>
                  <a:pt x="5018939" y="0"/>
                </a:lnTo>
                <a:lnTo>
                  <a:pt x="5018939" y="1314050"/>
                </a:lnTo>
                <a:lnTo>
                  <a:pt x="0" y="13140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0930045" y="5620713"/>
            <a:ext cx="2843940" cy="580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Class Diagram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631806" y="2073906"/>
            <a:ext cx="4616162" cy="7558862"/>
          </a:xfrm>
          <a:custGeom>
            <a:avLst/>
            <a:gdLst/>
            <a:ahLst/>
            <a:cxnLst/>
            <a:rect r="r" b="b" t="t" l="l"/>
            <a:pathLst>
              <a:path h="7558862" w="4616162">
                <a:moveTo>
                  <a:pt x="0" y="0"/>
                </a:moveTo>
                <a:lnTo>
                  <a:pt x="4616162" y="0"/>
                </a:lnTo>
                <a:lnTo>
                  <a:pt x="4616162" y="7558862"/>
                </a:lnTo>
                <a:lnTo>
                  <a:pt x="0" y="755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525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849890" y="162088"/>
            <a:ext cx="13184819" cy="1227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System Overview  Diagram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66350" y="1493516"/>
            <a:ext cx="63470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Campus Event Check-In System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681756" y="1967015"/>
            <a:ext cx="8387554" cy="7740642"/>
          </a:xfrm>
          <a:custGeom>
            <a:avLst/>
            <a:gdLst/>
            <a:ahLst/>
            <a:cxnLst/>
            <a:rect r="r" b="b" t="t" l="l"/>
            <a:pathLst>
              <a:path h="7740642" w="8387554">
                <a:moveTo>
                  <a:pt x="0" y="0"/>
                </a:moveTo>
                <a:lnTo>
                  <a:pt x="8387555" y="0"/>
                </a:lnTo>
                <a:lnTo>
                  <a:pt x="8387555" y="7740642"/>
                </a:lnTo>
                <a:lnTo>
                  <a:pt x="0" y="7740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849890" y="162088"/>
            <a:ext cx="13184819" cy="1227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System Context  Diagram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66350" y="1493516"/>
            <a:ext cx="63470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Campus Event Check-In System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968075" y="2383094"/>
            <a:ext cx="8355273" cy="7282637"/>
          </a:xfrm>
          <a:custGeom>
            <a:avLst/>
            <a:gdLst/>
            <a:ahLst/>
            <a:cxnLst/>
            <a:rect r="r" b="b" t="t" l="l"/>
            <a:pathLst>
              <a:path h="7282637" w="8355273">
                <a:moveTo>
                  <a:pt x="0" y="0"/>
                </a:moveTo>
                <a:lnTo>
                  <a:pt x="8355274" y="0"/>
                </a:lnTo>
                <a:lnTo>
                  <a:pt x="8355274" y="7282637"/>
                </a:lnTo>
                <a:lnTo>
                  <a:pt x="0" y="7282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534123" y="138494"/>
            <a:ext cx="11219754" cy="122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Use Case Diagram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66350" y="1664591"/>
            <a:ext cx="63470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Campus Event Check-In System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195630" y="1967015"/>
            <a:ext cx="7199123" cy="7836829"/>
          </a:xfrm>
          <a:custGeom>
            <a:avLst/>
            <a:gdLst/>
            <a:ahLst/>
            <a:cxnLst/>
            <a:rect r="r" b="b" t="t" l="l"/>
            <a:pathLst>
              <a:path h="7836829" w="7199123">
                <a:moveTo>
                  <a:pt x="0" y="0"/>
                </a:moveTo>
                <a:lnTo>
                  <a:pt x="7199123" y="0"/>
                </a:lnTo>
                <a:lnTo>
                  <a:pt x="7199123" y="7836828"/>
                </a:lnTo>
                <a:lnTo>
                  <a:pt x="0" y="7836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094" r="0" b="-384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534123" y="97648"/>
            <a:ext cx="11219754" cy="122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Use Case Diagram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68537" y="1643482"/>
            <a:ext cx="16161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Student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390887" y="0"/>
            <a:ext cx="6227053" cy="9803843"/>
          </a:xfrm>
          <a:custGeom>
            <a:avLst/>
            <a:gdLst/>
            <a:ahLst/>
            <a:cxnLst/>
            <a:rect r="r" b="b" t="t" l="l"/>
            <a:pathLst>
              <a:path h="9803843" w="6227053">
                <a:moveTo>
                  <a:pt x="0" y="0"/>
                </a:moveTo>
                <a:lnTo>
                  <a:pt x="6227053" y="0"/>
                </a:lnTo>
                <a:lnTo>
                  <a:pt x="6227053" y="9803843"/>
                </a:lnTo>
                <a:lnTo>
                  <a:pt x="0" y="980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31" r="0" b="-1221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5077" y="3757699"/>
            <a:ext cx="11219754" cy="122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Use Case Diagram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883870" y="5352002"/>
            <a:ext cx="1841885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1"/>
              </a:lnSpc>
              <a:spcBef>
                <a:spcPct val="0"/>
              </a:spcBef>
            </a:pPr>
            <a:r>
              <a:rPr lang="en-US" sz="4772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Admin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029016" y="1967015"/>
            <a:ext cx="8229969" cy="7528137"/>
          </a:xfrm>
          <a:custGeom>
            <a:avLst/>
            <a:gdLst/>
            <a:ahLst/>
            <a:cxnLst/>
            <a:rect r="r" b="b" t="t" l="l"/>
            <a:pathLst>
              <a:path h="7528137" w="8229969">
                <a:moveTo>
                  <a:pt x="0" y="0"/>
                </a:moveTo>
                <a:lnTo>
                  <a:pt x="8229968" y="0"/>
                </a:lnTo>
                <a:lnTo>
                  <a:pt x="8229968" y="7528137"/>
                </a:lnTo>
                <a:lnTo>
                  <a:pt x="0" y="75281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534123" y="355322"/>
            <a:ext cx="11219754" cy="122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69"/>
              </a:lnSpc>
            </a:pPr>
            <a:r>
              <a:rPr lang="en-US" sz="71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Class Diagram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406229" y="1139500"/>
            <a:ext cx="14015899" cy="8664343"/>
          </a:xfrm>
          <a:custGeom>
            <a:avLst/>
            <a:gdLst/>
            <a:ahLst/>
            <a:cxnLst/>
            <a:rect r="r" b="b" t="t" l="l"/>
            <a:pathLst>
              <a:path h="8664343" w="14015899">
                <a:moveTo>
                  <a:pt x="0" y="0"/>
                </a:moveTo>
                <a:lnTo>
                  <a:pt x="14015899" y="0"/>
                </a:lnTo>
                <a:lnTo>
                  <a:pt x="14015899" y="8664343"/>
                </a:lnTo>
                <a:lnTo>
                  <a:pt x="0" y="86643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65" t="-22" r="0" b="-838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604020" y="-49743"/>
            <a:ext cx="13155874" cy="1078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9"/>
              </a:lnSpc>
            </a:pPr>
            <a:r>
              <a:rPr lang="en-US" sz="6292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Entity Relationship Diagram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69057" y="2023309"/>
            <a:ext cx="3216987" cy="6294105"/>
          </a:xfrm>
          <a:custGeom>
            <a:avLst/>
            <a:gdLst/>
            <a:ahLst/>
            <a:cxnLst/>
            <a:rect r="r" b="b" t="t" l="l"/>
            <a:pathLst>
              <a:path h="6294105" w="3216987">
                <a:moveTo>
                  <a:pt x="0" y="0"/>
                </a:moveTo>
                <a:lnTo>
                  <a:pt x="3216988" y="0"/>
                </a:lnTo>
                <a:lnTo>
                  <a:pt x="3216988" y="6294105"/>
                </a:lnTo>
                <a:lnTo>
                  <a:pt x="0" y="62941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319445" y="2023309"/>
            <a:ext cx="3207202" cy="6299568"/>
          </a:xfrm>
          <a:custGeom>
            <a:avLst/>
            <a:gdLst/>
            <a:ahLst/>
            <a:cxnLst/>
            <a:rect r="r" b="b" t="t" l="l"/>
            <a:pathLst>
              <a:path h="6299568" w="3207202">
                <a:moveTo>
                  <a:pt x="0" y="0"/>
                </a:moveTo>
                <a:lnTo>
                  <a:pt x="3207201" y="0"/>
                </a:lnTo>
                <a:lnTo>
                  <a:pt x="3207201" y="6299567"/>
                </a:lnTo>
                <a:lnTo>
                  <a:pt x="0" y="62995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060046" y="2023309"/>
            <a:ext cx="3253029" cy="6319475"/>
          </a:xfrm>
          <a:custGeom>
            <a:avLst/>
            <a:gdLst/>
            <a:ahLst/>
            <a:cxnLst/>
            <a:rect r="r" b="b" t="t" l="l"/>
            <a:pathLst>
              <a:path h="6319475" w="3253029">
                <a:moveTo>
                  <a:pt x="0" y="0"/>
                </a:moveTo>
                <a:lnTo>
                  <a:pt x="3253029" y="0"/>
                </a:lnTo>
                <a:lnTo>
                  <a:pt x="3253029" y="6319475"/>
                </a:lnTo>
                <a:lnTo>
                  <a:pt x="0" y="6319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846475" y="1991899"/>
            <a:ext cx="3225274" cy="6303201"/>
          </a:xfrm>
          <a:custGeom>
            <a:avLst/>
            <a:gdLst/>
            <a:ahLst/>
            <a:cxnLst/>
            <a:rect r="r" b="b" t="t" l="l"/>
            <a:pathLst>
              <a:path h="6303201" w="3225274">
                <a:moveTo>
                  <a:pt x="0" y="0"/>
                </a:moveTo>
                <a:lnTo>
                  <a:pt x="3225275" y="0"/>
                </a:lnTo>
                <a:lnTo>
                  <a:pt x="3225275" y="6303202"/>
                </a:lnTo>
                <a:lnTo>
                  <a:pt x="0" y="63032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72954" y="336272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01536" y="8279314"/>
            <a:ext cx="1952030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Login Page (User)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842330" y="8279314"/>
            <a:ext cx="216143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Login Page (Admin)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64145" y="8255184"/>
            <a:ext cx="2412653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Unparticipated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List Page (User)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3062212" y="8279314"/>
            <a:ext cx="279380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Details Page (User)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534123" y="107917"/>
            <a:ext cx="11219754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74761" y="2885148"/>
            <a:ext cx="13938478" cy="5675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3"/>
              </a:lnSpc>
            </a:pPr>
            <a:r>
              <a:rPr lang="en-US" sz="4740" spc="241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Overview</a:t>
            </a:r>
          </a:p>
          <a:p>
            <a:pPr algn="l" marL="829111" indent="-414556" lvl="1">
              <a:lnSpc>
                <a:spcPts val="6298"/>
              </a:lnSpc>
              <a:buFont typeface="Arial"/>
              <a:buChar char="•"/>
            </a:pP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Manual event check-ins are slow and error-prone.</a:t>
            </a:r>
          </a:p>
          <a:p>
            <a:pPr algn="l" marL="829111" indent="-414556" lvl="1">
              <a:lnSpc>
                <a:spcPts val="6298"/>
              </a:lnSpc>
              <a:buFont typeface="Arial"/>
              <a:buChar char="•"/>
            </a:pP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ur system uses QR codes for fast, digital check-ins.</a:t>
            </a:r>
          </a:p>
          <a:p>
            <a:pPr algn="l" marL="829111" indent="-414556" lvl="1">
              <a:lnSpc>
                <a:spcPts val="6298"/>
              </a:lnSpc>
              <a:buFont typeface="Arial"/>
              <a:buChar char="•"/>
            </a:pP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Students register easily via mobile.</a:t>
            </a:r>
          </a:p>
          <a:p>
            <a:pPr algn="l" marL="829111" indent="-414556" lvl="1">
              <a:lnSpc>
                <a:spcPts val="6298"/>
              </a:lnSpc>
              <a:buFont typeface="Arial"/>
              <a:buChar char="•"/>
            </a:pP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3840" spc="19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dmins manage events and track attendance in real time.</a:t>
            </a:r>
          </a:p>
          <a:p>
            <a:pPr algn="l">
              <a:lnSpc>
                <a:spcPts val="614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69057" y="1889971"/>
            <a:ext cx="3299933" cy="6324872"/>
          </a:xfrm>
          <a:custGeom>
            <a:avLst/>
            <a:gdLst/>
            <a:ahLst/>
            <a:cxnLst/>
            <a:rect r="r" b="b" t="t" l="l"/>
            <a:pathLst>
              <a:path h="6324872" w="3299933">
                <a:moveTo>
                  <a:pt x="0" y="0"/>
                </a:moveTo>
                <a:lnTo>
                  <a:pt x="3299934" y="0"/>
                </a:lnTo>
                <a:lnTo>
                  <a:pt x="3299934" y="6324872"/>
                </a:lnTo>
                <a:lnTo>
                  <a:pt x="0" y="63248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402391" y="1900764"/>
            <a:ext cx="3074559" cy="6319475"/>
          </a:xfrm>
          <a:custGeom>
            <a:avLst/>
            <a:gdLst/>
            <a:ahLst/>
            <a:cxnLst/>
            <a:rect r="r" b="b" t="t" l="l"/>
            <a:pathLst>
              <a:path h="6319475" w="3074559">
                <a:moveTo>
                  <a:pt x="0" y="0"/>
                </a:moveTo>
                <a:lnTo>
                  <a:pt x="3074558" y="0"/>
                </a:lnTo>
                <a:lnTo>
                  <a:pt x="3074558" y="6319475"/>
                </a:lnTo>
                <a:lnTo>
                  <a:pt x="0" y="63194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010349" y="1894724"/>
            <a:ext cx="3179373" cy="6301385"/>
          </a:xfrm>
          <a:custGeom>
            <a:avLst/>
            <a:gdLst/>
            <a:ahLst/>
            <a:cxnLst/>
            <a:rect r="r" b="b" t="t" l="l"/>
            <a:pathLst>
              <a:path h="6301385" w="3179373">
                <a:moveTo>
                  <a:pt x="0" y="0"/>
                </a:moveTo>
                <a:lnTo>
                  <a:pt x="3179373" y="0"/>
                </a:lnTo>
                <a:lnTo>
                  <a:pt x="3179373" y="6301385"/>
                </a:lnTo>
                <a:lnTo>
                  <a:pt x="0" y="63013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723122" y="1881045"/>
            <a:ext cx="3081330" cy="6339194"/>
          </a:xfrm>
          <a:custGeom>
            <a:avLst/>
            <a:gdLst/>
            <a:ahLst/>
            <a:cxnLst/>
            <a:rect r="r" b="b" t="t" l="l"/>
            <a:pathLst>
              <a:path h="6339194" w="3081330">
                <a:moveTo>
                  <a:pt x="0" y="0"/>
                </a:moveTo>
                <a:lnTo>
                  <a:pt x="3081330" y="0"/>
                </a:lnTo>
                <a:lnTo>
                  <a:pt x="3081330" y="6339194"/>
                </a:lnTo>
                <a:lnTo>
                  <a:pt x="0" y="63391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72954" y="336272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18688" y="8158009"/>
            <a:ext cx="3000673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Register Event Page (User)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639061" y="8158009"/>
            <a:ext cx="260121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Event Onsite Payment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Page (User)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439499" y="8182139"/>
            <a:ext cx="382428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Online Payment Page (User)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976850" y="1983762"/>
            <a:ext cx="3147569" cy="6319475"/>
          </a:xfrm>
          <a:custGeom>
            <a:avLst/>
            <a:gdLst/>
            <a:ahLst/>
            <a:cxnLst/>
            <a:rect r="r" b="b" t="t" l="l"/>
            <a:pathLst>
              <a:path h="6319475" w="3147569">
                <a:moveTo>
                  <a:pt x="0" y="0"/>
                </a:moveTo>
                <a:lnTo>
                  <a:pt x="3147569" y="0"/>
                </a:lnTo>
                <a:lnTo>
                  <a:pt x="3147569" y="6319476"/>
                </a:lnTo>
                <a:lnTo>
                  <a:pt x="0" y="6319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711119" y="1965828"/>
            <a:ext cx="3164689" cy="6337409"/>
          </a:xfrm>
          <a:custGeom>
            <a:avLst/>
            <a:gdLst/>
            <a:ahLst/>
            <a:cxnLst/>
            <a:rect r="r" b="b" t="t" l="l"/>
            <a:pathLst>
              <a:path h="6337409" w="3164689">
                <a:moveTo>
                  <a:pt x="0" y="0"/>
                </a:moveTo>
                <a:lnTo>
                  <a:pt x="3164689" y="0"/>
                </a:lnTo>
                <a:lnTo>
                  <a:pt x="3164689" y="6337410"/>
                </a:lnTo>
                <a:lnTo>
                  <a:pt x="0" y="63374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473753" y="2006092"/>
            <a:ext cx="3160638" cy="6321276"/>
          </a:xfrm>
          <a:custGeom>
            <a:avLst/>
            <a:gdLst/>
            <a:ahLst/>
            <a:cxnLst/>
            <a:rect r="r" b="b" t="t" l="l"/>
            <a:pathLst>
              <a:path h="6321276" w="3160638">
                <a:moveTo>
                  <a:pt x="0" y="0"/>
                </a:moveTo>
                <a:lnTo>
                  <a:pt x="3160638" y="0"/>
                </a:lnTo>
                <a:lnTo>
                  <a:pt x="3160638" y="6321276"/>
                </a:lnTo>
                <a:lnTo>
                  <a:pt x="0" y="6321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224941" y="1965828"/>
            <a:ext cx="3344176" cy="6314065"/>
          </a:xfrm>
          <a:custGeom>
            <a:avLst/>
            <a:gdLst/>
            <a:ahLst/>
            <a:cxnLst/>
            <a:rect r="r" b="b" t="t" l="l"/>
            <a:pathLst>
              <a:path h="6314065" w="3344176">
                <a:moveTo>
                  <a:pt x="0" y="0"/>
                </a:moveTo>
                <a:lnTo>
                  <a:pt x="3344176" y="0"/>
                </a:lnTo>
                <a:lnTo>
                  <a:pt x="3344176" y="6314065"/>
                </a:lnTo>
                <a:lnTo>
                  <a:pt x="0" y="631406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976850" y="284797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00801" y="8265138"/>
            <a:ext cx="2099667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Participated Event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List Page (User)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979311" y="8289268"/>
            <a:ext cx="2628305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Participated Event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Description Page (User)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89665" y="8313398"/>
            <a:ext cx="3128814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Request Refund Page (User)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409269" y="8241793"/>
            <a:ext cx="297552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Refund Status Page (User)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976850" y="1989180"/>
            <a:ext cx="3150239" cy="6308640"/>
          </a:xfrm>
          <a:custGeom>
            <a:avLst/>
            <a:gdLst/>
            <a:ahLst/>
            <a:cxnLst/>
            <a:rect r="r" b="b" t="t" l="l"/>
            <a:pathLst>
              <a:path h="6308640" w="3150239">
                <a:moveTo>
                  <a:pt x="0" y="0"/>
                </a:moveTo>
                <a:lnTo>
                  <a:pt x="3150239" y="0"/>
                </a:lnTo>
                <a:lnTo>
                  <a:pt x="3150239" y="6308640"/>
                </a:lnTo>
                <a:lnTo>
                  <a:pt x="0" y="63086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672795" y="1987371"/>
            <a:ext cx="3168346" cy="6312258"/>
          </a:xfrm>
          <a:custGeom>
            <a:avLst/>
            <a:gdLst/>
            <a:ahLst/>
            <a:cxnLst/>
            <a:rect r="r" b="b" t="t" l="l"/>
            <a:pathLst>
              <a:path h="6312258" w="3168346">
                <a:moveTo>
                  <a:pt x="0" y="0"/>
                </a:moveTo>
                <a:lnTo>
                  <a:pt x="3168346" y="0"/>
                </a:lnTo>
                <a:lnTo>
                  <a:pt x="3168346" y="6312258"/>
                </a:lnTo>
                <a:lnTo>
                  <a:pt x="0" y="63122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384066" y="1967015"/>
            <a:ext cx="3113228" cy="6315870"/>
          </a:xfrm>
          <a:custGeom>
            <a:avLst/>
            <a:gdLst/>
            <a:ahLst/>
            <a:cxnLst/>
            <a:rect r="r" b="b" t="t" l="l"/>
            <a:pathLst>
              <a:path h="6315870" w="3113228">
                <a:moveTo>
                  <a:pt x="0" y="0"/>
                </a:moveTo>
                <a:lnTo>
                  <a:pt x="3113228" y="0"/>
                </a:lnTo>
                <a:lnTo>
                  <a:pt x="3113228" y="6315870"/>
                </a:lnTo>
                <a:lnTo>
                  <a:pt x="0" y="63158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040219" y="1961432"/>
            <a:ext cx="3225360" cy="6312258"/>
          </a:xfrm>
          <a:custGeom>
            <a:avLst/>
            <a:gdLst/>
            <a:ahLst/>
            <a:cxnLst/>
            <a:rect r="r" b="b" t="t" l="l"/>
            <a:pathLst>
              <a:path h="6312258" w="3225360">
                <a:moveTo>
                  <a:pt x="0" y="0"/>
                </a:moveTo>
                <a:lnTo>
                  <a:pt x="3225361" y="0"/>
                </a:lnTo>
                <a:lnTo>
                  <a:pt x="3225361" y="6312258"/>
                </a:lnTo>
                <a:lnTo>
                  <a:pt x="0" y="63122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976850" y="284797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27214" y="8259720"/>
            <a:ext cx="204951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Rating Page (User)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531373" y="8235590"/>
            <a:ext cx="3225254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Payment Receipt Page (User)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2984068" y="8235590"/>
            <a:ext cx="328151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Scan Attendance Page (User)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774666" y="1981064"/>
            <a:ext cx="3194788" cy="6324872"/>
          </a:xfrm>
          <a:custGeom>
            <a:avLst/>
            <a:gdLst/>
            <a:ahLst/>
            <a:cxnLst/>
            <a:rect r="r" b="b" t="t" l="l"/>
            <a:pathLst>
              <a:path h="6324872" w="3194788">
                <a:moveTo>
                  <a:pt x="0" y="0"/>
                </a:moveTo>
                <a:lnTo>
                  <a:pt x="3194788" y="0"/>
                </a:lnTo>
                <a:lnTo>
                  <a:pt x="3194788" y="6324872"/>
                </a:lnTo>
                <a:lnTo>
                  <a:pt x="0" y="63248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502064" y="1967015"/>
            <a:ext cx="3122613" cy="6310450"/>
          </a:xfrm>
          <a:custGeom>
            <a:avLst/>
            <a:gdLst/>
            <a:ahLst/>
            <a:cxnLst/>
            <a:rect r="r" b="b" t="t" l="l"/>
            <a:pathLst>
              <a:path h="6310450" w="3122613">
                <a:moveTo>
                  <a:pt x="0" y="0"/>
                </a:moveTo>
                <a:lnTo>
                  <a:pt x="3122613" y="0"/>
                </a:lnTo>
                <a:lnTo>
                  <a:pt x="3122613" y="6310450"/>
                </a:lnTo>
                <a:lnTo>
                  <a:pt x="0" y="63104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158077" y="1967015"/>
            <a:ext cx="3217215" cy="6312258"/>
          </a:xfrm>
          <a:custGeom>
            <a:avLst/>
            <a:gdLst/>
            <a:ahLst/>
            <a:cxnLst/>
            <a:rect r="r" b="b" t="t" l="l"/>
            <a:pathLst>
              <a:path h="6312258" w="3217215">
                <a:moveTo>
                  <a:pt x="0" y="0"/>
                </a:moveTo>
                <a:lnTo>
                  <a:pt x="3217216" y="0"/>
                </a:lnTo>
                <a:lnTo>
                  <a:pt x="3217216" y="6312258"/>
                </a:lnTo>
                <a:lnTo>
                  <a:pt x="0" y="63122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908693" y="1981064"/>
            <a:ext cx="3398319" cy="6328462"/>
          </a:xfrm>
          <a:custGeom>
            <a:avLst/>
            <a:gdLst/>
            <a:ahLst/>
            <a:cxnLst/>
            <a:rect r="r" b="b" t="t" l="l"/>
            <a:pathLst>
              <a:path h="6328462" w="3398319">
                <a:moveTo>
                  <a:pt x="0" y="0"/>
                </a:moveTo>
                <a:lnTo>
                  <a:pt x="3398319" y="0"/>
                </a:lnTo>
                <a:lnTo>
                  <a:pt x="3398319" y="6328462"/>
                </a:lnTo>
                <a:lnTo>
                  <a:pt x="0" y="63284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72954" y="505086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81174" y="8267836"/>
            <a:ext cx="261014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Verification Page (User)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68370" y="8267836"/>
            <a:ext cx="2796629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Dashboard Page (Admin)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19646" y="8239365"/>
            <a:ext cx="2976414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Event Page (Admin)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799657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8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8" y="3939864"/>
                </a:lnTo>
                <a:lnTo>
                  <a:pt x="451870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686608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32124" y="1965021"/>
            <a:ext cx="3265887" cy="6356958"/>
          </a:xfrm>
          <a:custGeom>
            <a:avLst/>
            <a:gdLst/>
            <a:ahLst/>
            <a:cxnLst/>
            <a:rect r="r" b="b" t="t" l="l"/>
            <a:pathLst>
              <a:path h="6356958" w="3265887">
                <a:moveTo>
                  <a:pt x="0" y="0"/>
                </a:moveTo>
                <a:lnTo>
                  <a:pt x="3265888" y="0"/>
                </a:lnTo>
                <a:lnTo>
                  <a:pt x="326588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555187" y="1965021"/>
            <a:ext cx="3242049" cy="6356958"/>
          </a:xfrm>
          <a:custGeom>
            <a:avLst/>
            <a:gdLst/>
            <a:ahLst/>
            <a:cxnLst/>
            <a:rect r="r" b="b" t="t" l="l"/>
            <a:pathLst>
              <a:path h="6356958" w="3242049">
                <a:moveTo>
                  <a:pt x="0" y="0"/>
                </a:moveTo>
                <a:lnTo>
                  <a:pt x="3242048" y="0"/>
                </a:lnTo>
                <a:lnTo>
                  <a:pt x="324204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" r="0" b="-4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054410" y="1967015"/>
            <a:ext cx="3278639" cy="6349871"/>
          </a:xfrm>
          <a:custGeom>
            <a:avLst/>
            <a:gdLst/>
            <a:ahLst/>
            <a:cxnLst/>
            <a:rect r="r" b="b" t="t" l="l"/>
            <a:pathLst>
              <a:path h="6349871" w="3278639">
                <a:moveTo>
                  <a:pt x="0" y="0"/>
                </a:moveTo>
                <a:lnTo>
                  <a:pt x="3278640" y="0"/>
                </a:lnTo>
                <a:lnTo>
                  <a:pt x="3278640" y="6349871"/>
                </a:lnTo>
                <a:lnTo>
                  <a:pt x="0" y="63498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333050" y="1984840"/>
            <a:ext cx="3077406" cy="6332045"/>
          </a:xfrm>
          <a:custGeom>
            <a:avLst/>
            <a:gdLst/>
            <a:ahLst/>
            <a:cxnLst/>
            <a:rect r="r" b="b" t="t" l="l"/>
            <a:pathLst>
              <a:path h="6332045" w="3077406">
                <a:moveTo>
                  <a:pt x="0" y="0"/>
                </a:moveTo>
                <a:lnTo>
                  <a:pt x="3077406" y="0"/>
                </a:lnTo>
                <a:lnTo>
                  <a:pt x="3077406" y="6332046"/>
                </a:lnTo>
                <a:lnTo>
                  <a:pt x="0" y="63320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420130" y="1999212"/>
            <a:ext cx="3175077" cy="6317673"/>
          </a:xfrm>
          <a:custGeom>
            <a:avLst/>
            <a:gdLst/>
            <a:ahLst/>
            <a:cxnLst/>
            <a:rect r="r" b="b" t="t" l="l"/>
            <a:pathLst>
              <a:path h="6317673" w="3175077">
                <a:moveTo>
                  <a:pt x="0" y="0"/>
                </a:moveTo>
                <a:lnTo>
                  <a:pt x="3175077" y="0"/>
                </a:lnTo>
                <a:lnTo>
                  <a:pt x="3175077" y="6317674"/>
                </a:lnTo>
                <a:lnTo>
                  <a:pt x="0" y="63176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772954" y="489686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9543" y="8283879"/>
            <a:ext cx="245105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Manage Page (Admin)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67974" y="8283879"/>
            <a:ext cx="321647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QR Code Page (Admin)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702763" y="8254656"/>
            <a:ext cx="453817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Track Attendance Page (Admin)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544260" y="1987371"/>
            <a:ext cx="3225360" cy="6312258"/>
          </a:xfrm>
          <a:custGeom>
            <a:avLst/>
            <a:gdLst/>
            <a:ahLst/>
            <a:cxnLst/>
            <a:rect r="r" b="b" t="t" l="l"/>
            <a:pathLst>
              <a:path h="6312258" w="3225360">
                <a:moveTo>
                  <a:pt x="0" y="0"/>
                </a:moveTo>
                <a:lnTo>
                  <a:pt x="3225360" y="0"/>
                </a:lnTo>
                <a:lnTo>
                  <a:pt x="3225360" y="6312258"/>
                </a:lnTo>
                <a:lnTo>
                  <a:pt x="0" y="63122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769620" y="1987371"/>
            <a:ext cx="3164231" cy="6328462"/>
          </a:xfrm>
          <a:custGeom>
            <a:avLst/>
            <a:gdLst/>
            <a:ahLst/>
            <a:cxnLst/>
            <a:rect r="r" b="b" t="t" l="l"/>
            <a:pathLst>
              <a:path h="6328462" w="3164231">
                <a:moveTo>
                  <a:pt x="0" y="0"/>
                </a:moveTo>
                <a:lnTo>
                  <a:pt x="3164231" y="0"/>
                </a:lnTo>
                <a:lnTo>
                  <a:pt x="3164231" y="6328462"/>
                </a:lnTo>
                <a:lnTo>
                  <a:pt x="0" y="63284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676801" y="1967015"/>
            <a:ext cx="3240041" cy="6317673"/>
          </a:xfrm>
          <a:custGeom>
            <a:avLst/>
            <a:gdLst/>
            <a:ahLst/>
            <a:cxnLst/>
            <a:rect r="r" b="b" t="t" l="l"/>
            <a:pathLst>
              <a:path h="6317673" w="3240041">
                <a:moveTo>
                  <a:pt x="0" y="0"/>
                </a:moveTo>
                <a:lnTo>
                  <a:pt x="3240041" y="0"/>
                </a:lnTo>
                <a:lnTo>
                  <a:pt x="3240041" y="6317673"/>
                </a:lnTo>
                <a:lnTo>
                  <a:pt x="0" y="63176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72954" y="505086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56940" y="8277733"/>
            <a:ext cx="2945309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 Rating Page (Admin)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86836" y="8246588"/>
            <a:ext cx="381997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Event Payment Page (Admin)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69057" y="1981064"/>
            <a:ext cx="3210964" cy="6324872"/>
          </a:xfrm>
          <a:custGeom>
            <a:avLst/>
            <a:gdLst/>
            <a:ahLst/>
            <a:cxnLst/>
            <a:rect r="r" b="b" t="t" l="l"/>
            <a:pathLst>
              <a:path h="6324872" w="3210964">
                <a:moveTo>
                  <a:pt x="0" y="0"/>
                </a:moveTo>
                <a:lnTo>
                  <a:pt x="3210965" y="0"/>
                </a:lnTo>
                <a:lnTo>
                  <a:pt x="3210965" y="6324872"/>
                </a:lnTo>
                <a:lnTo>
                  <a:pt x="0" y="63248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780022" y="1990066"/>
            <a:ext cx="3340827" cy="6315870"/>
          </a:xfrm>
          <a:custGeom>
            <a:avLst/>
            <a:gdLst/>
            <a:ahLst/>
            <a:cxnLst/>
            <a:rect r="r" b="b" t="t" l="l"/>
            <a:pathLst>
              <a:path h="6315870" w="3340827">
                <a:moveTo>
                  <a:pt x="0" y="0"/>
                </a:moveTo>
                <a:lnTo>
                  <a:pt x="3340827" y="0"/>
                </a:lnTo>
                <a:lnTo>
                  <a:pt x="3340827" y="6315870"/>
                </a:lnTo>
                <a:lnTo>
                  <a:pt x="0" y="63158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378373" y="2002735"/>
            <a:ext cx="3282576" cy="6303201"/>
          </a:xfrm>
          <a:custGeom>
            <a:avLst/>
            <a:gdLst/>
            <a:ahLst/>
            <a:cxnLst/>
            <a:rect r="r" b="b" t="t" l="l"/>
            <a:pathLst>
              <a:path h="6303201" w="3282576">
                <a:moveTo>
                  <a:pt x="0" y="0"/>
                </a:moveTo>
                <a:lnTo>
                  <a:pt x="3282576" y="0"/>
                </a:lnTo>
                <a:lnTo>
                  <a:pt x="3282576" y="6303201"/>
                </a:lnTo>
                <a:lnTo>
                  <a:pt x="0" y="63032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660949" y="1967015"/>
            <a:ext cx="3117009" cy="6323075"/>
          </a:xfrm>
          <a:custGeom>
            <a:avLst/>
            <a:gdLst/>
            <a:ahLst/>
            <a:cxnLst/>
            <a:rect r="r" b="b" t="t" l="l"/>
            <a:pathLst>
              <a:path h="6323075" w="3117009">
                <a:moveTo>
                  <a:pt x="0" y="0"/>
                </a:moveTo>
                <a:lnTo>
                  <a:pt x="3117009" y="0"/>
                </a:lnTo>
                <a:lnTo>
                  <a:pt x="3117009" y="6323074"/>
                </a:lnTo>
                <a:lnTo>
                  <a:pt x="0" y="63230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72954" y="505086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798003" y="8267836"/>
            <a:ext cx="3964037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Payment Details Page (Admin)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0547924" y="8251989"/>
            <a:ext cx="461486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Event Request Refund Page (Admin)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772954" y="2586969"/>
            <a:ext cx="6842518" cy="5834443"/>
          </a:xfrm>
          <a:custGeom>
            <a:avLst/>
            <a:gdLst/>
            <a:ahLst/>
            <a:cxnLst/>
            <a:rect r="r" b="b" t="t" l="l"/>
            <a:pathLst>
              <a:path h="5834443" w="6842518">
                <a:moveTo>
                  <a:pt x="0" y="0"/>
                </a:moveTo>
                <a:lnTo>
                  <a:pt x="6842517" y="0"/>
                </a:lnTo>
                <a:lnTo>
                  <a:pt x="6842517" y="5834443"/>
                </a:lnTo>
                <a:lnTo>
                  <a:pt x="0" y="58344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9915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2954" y="374372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Questionnaire(Student)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616532" y="1611571"/>
            <a:ext cx="6466396" cy="2947203"/>
          </a:xfrm>
          <a:custGeom>
            <a:avLst/>
            <a:gdLst/>
            <a:ahLst/>
            <a:cxnLst/>
            <a:rect r="r" b="b" t="t" l="l"/>
            <a:pathLst>
              <a:path h="2947203" w="6466396">
                <a:moveTo>
                  <a:pt x="0" y="0"/>
                </a:moveTo>
                <a:lnTo>
                  <a:pt x="6466396" y="0"/>
                </a:lnTo>
                <a:lnTo>
                  <a:pt x="6466396" y="2947203"/>
                </a:lnTo>
                <a:lnTo>
                  <a:pt x="0" y="2947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617592" y="4389079"/>
            <a:ext cx="6466396" cy="5271918"/>
          </a:xfrm>
          <a:custGeom>
            <a:avLst/>
            <a:gdLst/>
            <a:ahLst/>
            <a:cxnLst/>
            <a:rect r="r" b="b" t="t" l="l"/>
            <a:pathLst>
              <a:path h="5271918" w="6466396">
                <a:moveTo>
                  <a:pt x="0" y="0"/>
                </a:moveTo>
                <a:lnTo>
                  <a:pt x="6466397" y="0"/>
                </a:lnTo>
                <a:lnTo>
                  <a:pt x="6466397" y="5271917"/>
                </a:lnTo>
                <a:lnTo>
                  <a:pt x="0" y="52719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645" r="0" b="-10678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69057" y="2232937"/>
            <a:ext cx="7049593" cy="6299375"/>
          </a:xfrm>
          <a:custGeom>
            <a:avLst/>
            <a:gdLst/>
            <a:ahLst/>
            <a:cxnLst/>
            <a:rect r="r" b="b" t="t" l="l"/>
            <a:pathLst>
              <a:path h="6299375" w="7049593">
                <a:moveTo>
                  <a:pt x="0" y="0"/>
                </a:moveTo>
                <a:lnTo>
                  <a:pt x="7049593" y="0"/>
                </a:lnTo>
                <a:lnTo>
                  <a:pt x="7049593" y="6299375"/>
                </a:lnTo>
                <a:lnTo>
                  <a:pt x="0" y="629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8" t="0" r="-248" b="-1627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2954" y="428942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Questionnaire(Student)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968774" y="1967015"/>
            <a:ext cx="5400044" cy="4436010"/>
          </a:xfrm>
          <a:custGeom>
            <a:avLst/>
            <a:gdLst/>
            <a:ahLst/>
            <a:cxnLst/>
            <a:rect r="r" b="b" t="t" l="l"/>
            <a:pathLst>
              <a:path h="4436010" w="5400044">
                <a:moveTo>
                  <a:pt x="0" y="0"/>
                </a:moveTo>
                <a:lnTo>
                  <a:pt x="5400045" y="0"/>
                </a:lnTo>
                <a:lnTo>
                  <a:pt x="5400045" y="4436010"/>
                </a:lnTo>
                <a:lnTo>
                  <a:pt x="0" y="44360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2" r="0" b="-2433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5411" y="10300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87486" y="2053651"/>
            <a:ext cx="13309583" cy="2527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Vision: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Mobile-first platform for seamless event management.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Features: QR check-in, payment integration, real-time tracking, feedback collection.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687486" y="4988430"/>
            <a:ext cx="13309583" cy="1888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Scope: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Mobile-only system for students (registration, payment</a:t>
            </a: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s, check-in) and admins (event management, analytics).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687486" y="7276838"/>
            <a:ext cx="13309583" cy="2527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Goals: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Digit</a:t>
            </a: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ize event lifecycle, reduce administrative burden</a:t>
            </a: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, enhance student engagement.</a:t>
            </a:r>
          </a:p>
          <a:p>
            <a:pPr algn="l">
              <a:lnSpc>
                <a:spcPts val="5096"/>
              </a:lnSpc>
            </a:pP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61349" y="1756577"/>
            <a:ext cx="7614904" cy="6927845"/>
          </a:xfrm>
          <a:custGeom>
            <a:avLst/>
            <a:gdLst/>
            <a:ahLst/>
            <a:cxnLst/>
            <a:rect r="r" b="b" t="t" l="l"/>
            <a:pathLst>
              <a:path h="6927845" w="7614904">
                <a:moveTo>
                  <a:pt x="0" y="0"/>
                </a:moveTo>
                <a:lnTo>
                  <a:pt x="7614904" y="0"/>
                </a:lnTo>
                <a:lnTo>
                  <a:pt x="7614904" y="6927846"/>
                </a:lnTo>
                <a:lnTo>
                  <a:pt x="0" y="69278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2954" y="428942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Questionnaire(Student)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545983" y="3785985"/>
            <a:ext cx="7431176" cy="3386923"/>
          </a:xfrm>
          <a:custGeom>
            <a:avLst/>
            <a:gdLst/>
            <a:ahLst/>
            <a:cxnLst/>
            <a:rect r="r" b="b" t="t" l="l"/>
            <a:pathLst>
              <a:path h="3386923" w="7431176">
                <a:moveTo>
                  <a:pt x="0" y="0"/>
                </a:moveTo>
                <a:lnTo>
                  <a:pt x="7431176" y="0"/>
                </a:lnTo>
                <a:lnTo>
                  <a:pt x="7431176" y="3386923"/>
                </a:lnTo>
                <a:lnTo>
                  <a:pt x="0" y="3386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39" r="0" b="-239"/>
            </a:stretch>
          </a:blipFill>
        </p:spPr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69057" y="2482475"/>
            <a:ext cx="6727906" cy="6323220"/>
          </a:xfrm>
          <a:custGeom>
            <a:avLst/>
            <a:gdLst/>
            <a:ahLst/>
            <a:cxnLst/>
            <a:rect r="r" b="b" t="t" l="l"/>
            <a:pathLst>
              <a:path h="6323220" w="6727906">
                <a:moveTo>
                  <a:pt x="0" y="0"/>
                </a:moveTo>
                <a:lnTo>
                  <a:pt x="6727906" y="0"/>
                </a:lnTo>
                <a:lnTo>
                  <a:pt x="6727906" y="6323220"/>
                </a:lnTo>
                <a:lnTo>
                  <a:pt x="0" y="63232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569057" y="-56515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Questionnaire(Admin)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296963" y="1157013"/>
            <a:ext cx="6718884" cy="2981925"/>
          </a:xfrm>
          <a:custGeom>
            <a:avLst/>
            <a:gdLst/>
            <a:ahLst/>
            <a:cxnLst/>
            <a:rect r="r" b="b" t="t" l="l"/>
            <a:pathLst>
              <a:path h="2981925" w="6718884">
                <a:moveTo>
                  <a:pt x="0" y="0"/>
                </a:moveTo>
                <a:lnTo>
                  <a:pt x="6718885" y="0"/>
                </a:lnTo>
                <a:lnTo>
                  <a:pt x="6718885" y="2981925"/>
                </a:lnTo>
                <a:lnTo>
                  <a:pt x="0" y="29819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38" t="0" r="-4362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323654" y="3968029"/>
            <a:ext cx="6692194" cy="5647167"/>
          </a:xfrm>
          <a:custGeom>
            <a:avLst/>
            <a:gdLst/>
            <a:ahLst/>
            <a:cxnLst/>
            <a:rect r="r" b="b" t="t" l="l"/>
            <a:pathLst>
              <a:path h="5647167" w="6692194">
                <a:moveTo>
                  <a:pt x="0" y="0"/>
                </a:moveTo>
                <a:lnTo>
                  <a:pt x="6692194" y="0"/>
                </a:lnTo>
                <a:lnTo>
                  <a:pt x="6692194" y="5647167"/>
                </a:lnTo>
                <a:lnTo>
                  <a:pt x="0" y="56471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32983" y="3351509"/>
            <a:ext cx="8119752" cy="3412474"/>
          </a:xfrm>
          <a:custGeom>
            <a:avLst/>
            <a:gdLst/>
            <a:ahLst/>
            <a:cxnLst/>
            <a:rect r="r" b="b" t="t" l="l"/>
            <a:pathLst>
              <a:path h="3412474" w="8119752">
                <a:moveTo>
                  <a:pt x="0" y="0"/>
                </a:moveTo>
                <a:lnTo>
                  <a:pt x="8119752" y="0"/>
                </a:lnTo>
                <a:lnTo>
                  <a:pt x="8119752" y="3412474"/>
                </a:lnTo>
                <a:lnTo>
                  <a:pt x="0" y="34124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2954" y="428942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Questionnaire(Admin)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552735" y="1923255"/>
            <a:ext cx="7632325" cy="6440491"/>
          </a:xfrm>
          <a:custGeom>
            <a:avLst/>
            <a:gdLst/>
            <a:ahLst/>
            <a:cxnLst/>
            <a:rect r="r" b="b" t="t" l="l"/>
            <a:pathLst>
              <a:path h="6440491" w="7632325">
                <a:moveTo>
                  <a:pt x="0" y="0"/>
                </a:moveTo>
                <a:lnTo>
                  <a:pt x="7632326" y="0"/>
                </a:lnTo>
                <a:lnTo>
                  <a:pt x="7632326" y="6440490"/>
                </a:lnTo>
                <a:lnTo>
                  <a:pt x="0" y="6440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441" r="0" b="-3441"/>
            </a:stretch>
          </a:blipFill>
        </p:spPr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Final Requirement Elicited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User/Student Prototype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534123" y="294531"/>
            <a:ext cx="11219754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Login &amp; View Events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7936" y="3119387"/>
            <a:ext cx="15131722" cy="605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4"/>
              </a:lnSpc>
            </a:pPr>
            <a:r>
              <a:rPr lang="en-US" sz="3740" spc="19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 login using university credentials.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upcoming and participated events.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Filters for easy browsing.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Simplicity and speed of access.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Familiar mobile UI patterns.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Event Registration &amp; Notifications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602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 login using university credentials.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upcoming and participated events.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Filters for easy browsing.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Simplicity and speed of access.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Familiar mobile UI patterns.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Payment (Online &amp; On-site)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602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Two modes: FPX, TNG (Online) &amp; Manual (On-site).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pload receipt for TNG payments.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Succ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ess/failure messaging.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 trust in payment flow.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isplay clear payment feedback.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Feedback &amp; Rating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602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5-star rating + feedback textbox.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Submit confirmation.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Visibi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lity of s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ucc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ess message.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Encourage honest, quick responses.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Maintain post-event engagement.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Admin Prototype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87486" y="1900340"/>
            <a:ext cx="13309583" cy="781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76"/>
              </a:lnSpc>
            </a:pPr>
            <a:r>
              <a:rPr lang="en-US" sz="38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Material Context Objects: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Stud</a:t>
            </a: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ents, Admins, Authentication/Payment Servers, QR Codes, Events, Notifications.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5376"/>
              </a:lnSpc>
            </a:pPr>
            <a:r>
              <a:rPr lang="en-US" sz="38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Immaterial Cont</a:t>
            </a:r>
            <a:r>
              <a:rPr lang="en-US" sz="38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ext Objects: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Processes (Login, Payment, Refund, Check-in, Feedback).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5376"/>
              </a:lnSpc>
            </a:pPr>
            <a:r>
              <a:rPr lang="en-US" sz="38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Requirements Sources: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Stakeholders: Students, Admins, University IT, Finance Dept.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External: Payment gateways (FPX/TNG), Reference systems (Eventbrite).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Login &amp; Dashboard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5292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 admin login.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Dashb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oard a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cc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ess to modules (event mgmt, refund, reports).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Keep functions grouped and quick to access.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Create &amp; Manage Events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5292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event: venue, date, time, fee, category.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Edit/Delete existing events.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Prevent data entry errors.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Show preview before confirming.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2218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QR Code Generation &amp; Attendance Tracking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3232786"/>
            <a:ext cx="12962334" cy="602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Generate QR for events.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Live tracking: present, absent, late stats.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ttendance pie chart.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Instant visual feedback.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Easy access during live events.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Refund Handling &amp; Reports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942298"/>
            <a:ext cx="12962334" cy="602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 Prototyped: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refund requests with "Approve/Decline."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View payment reports.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Export report option.</a:t>
            </a:r>
          </a:p>
          <a:p>
            <a:pPr algn="l">
              <a:lnSpc>
                <a:spcPts val="1599"/>
              </a:lnSpc>
            </a:pPr>
          </a:p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Design Goals: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Reduce admin decision time.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 financial reporting seamless.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37437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User Feedback &amp; Iteration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62833" y="2699317"/>
            <a:ext cx="12962334" cy="6558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Stakeholder feedback collected during testing.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Adjust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ed layout based on:</a:t>
            </a:r>
          </a:p>
          <a:p>
            <a:pPr algn="l" marL="1571864" indent="-523955" lvl="2">
              <a:lnSpc>
                <a:spcPts val="5824"/>
              </a:lnSpc>
              <a:buFont typeface="Arial"/>
              <a:buChar char="⚬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oo many fields on registration.</a:t>
            </a:r>
          </a:p>
          <a:p>
            <a:pPr algn="l" marL="1571864" indent="-523955" lvl="2">
              <a:lnSpc>
                <a:spcPts val="5824"/>
              </a:lnSpc>
              <a:buFont typeface="Arial"/>
              <a:buChar char="⚬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Confu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sing refund process.</a:t>
            </a:r>
          </a:p>
          <a:p>
            <a:pPr algn="l" marL="785932" indent="-392966" lvl="1">
              <a:lnSpc>
                <a:spcPts val="5824"/>
              </a:lnSpc>
              <a:buFont typeface="Arial"/>
              <a:buChar char="•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Final designs improved:</a:t>
            </a:r>
          </a:p>
          <a:p>
            <a:pPr algn="l" marL="1571864" indent="-523955" lvl="2">
              <a:lnSpc>
                <a:spcPts val="5824"/>
              </a:lnSpc>
              <a:buFont typeface="Arial"/>
              <a:buChar char="⚬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Nav</a:t>
            </a: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igation flow.</a:t>
            </a:r>
          </a:p>
          <a:p>
            <a:pPr algn="l" marL="1571864" indent="-523955" lvl="2">
              <a:lnSpc>
                <a:spcPts val="5824"/>
              </a:lnSpc>
              <a:buFont typeface="Arial"/>
              <a:buChar char="⚬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Button placements.</a:t>
            </a:r>
          </a:p>
          <a:p>
            <a:pPr algn="l" marL="1571864" indent="-523955" lvl="2">
              <a:lnSpc>
                <a:spcPts val="5824"/>
              </a:lnSpc>
              <a:buFont typeface="Arial"/>
              <a:buChar char="⚬"/>
            </a:pPr>
            <a:r>
              <a:rPr lang="en-US" sz="3640" spc="1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Mobile accessibility.</a:t>
            </a:r>
          </a:p>
          <a:p>
            <a:pPr algn="l">
              <a:lnSpc>
                <a:spcPts val="582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4311201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References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428942"/>
            <a:ext cx="14742093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References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66278" y="2595363"/>
            <a:ext cx="14452664" cy="6662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IEEE Std 830-1998 – Recommended Practice for Software Requirements Specifications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CSE6224 Project Guidelines – Universiti Putra Malaysia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Eventbrite (</a:t>
            </a:r>
            <a:r>
              <a:rPr lang="en-US" sz="2776" spc="141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2" tooltip="https://www.eventbrite.com"/>
              </a:rPr>
              <a:t>https://www.eventbrite.com</a:t>
            </a: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 – Used as a benchmark for event registration and check-in UX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Touch ‘n Go eWallet &amp; FPX Payment Gateway Documentation – API and security references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Google Forms – Used for stakeholder questionnaire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Personal Data Protection Act (PDPA) – Compliance for handling student information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ISO/IEC 27001 – Information Security Management standards</a:t>
            </a:r>
          </a:p>
          <a:p>
            <a:pPr algn="l" marL="599376" indent="-299688" lvl="1">
              <a:lnSpc>
                <a:spcPts val="4441"/>
              </a:lnSpc>
              <a:buFont typeface="Arial"/>
              <a:buChar char="•"/>
            </a:pPr>
            <a:r>
              <a:rPr lang="en-US" sz="2776" spc="1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Stakeholder Interviews &amp; User Feedback (via Google Forms, May 2025)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76850" y="4090119"/>
            <a:ext cx="14742093" cy="1335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  <a:r>
              <a:rPr lang="en-US" sz="77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Verification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94451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Verification Area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50237" y="1689339"/>
            <a:ext cx="12962334" cy="8114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19"/>
              </a:lnSpc>
            </a:pPr>
            <a:r>
              <a:rPr lang="en-US" sz="3199" spc="16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</a:p>
          <a:p>
            <a:pPr algn="l">
              <a:lnSpc>
                <a:spcPts val="6079"/>
              </a:lnSpc>
            </a:pP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1. Availability: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Uptime monitoring during active events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Real-time </a:t>
            </a: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sync t</a:t>
            </a: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 (Firebase)</a:t>
            </a:r>
          </a:p>
          <a:p>
            <a:pPr algn="l">
              <a:lnSpc>
                <a:spcPts val="5119"/>
              </a:lnSpc>
            </a:pPr>
          </a:p>
          <a:p>
            <a:pPr algn="l">
              <a:lnSpc>
                <a:spcPts val="6079"/>
              </a:lnSpc>
            </a:pPr>
            <a:r>
              <a:rPr lang="en-US" sz="3799" spc="19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2. Security: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HTTPS inspection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OAuth login &amp; role-based access control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Performance: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ogin and check-in tested under load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QR code generation ≤1 sec</a:t>
            </a:r>
          </a:p>
          <a:p>
            <a:pPr algn="l">
              <a:lnSpc>
                <a:spcPts val="5119"/>
              </a:lnSpc>
            </a:pPr>
            <a:r>
              <a:rPr lang="en-US" sz="3199" spc="1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94451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Verification Area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150113" y="2120702"/>
            <a:ext cx="12962334" cy="6839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9"/>
              </a:lnSpc>
            </a:pPr>
            <a:r>
              <a:rPr lang="en-US" sz="3799" spc="19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3. 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sability: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walkthroughs with prototypes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Act</a:t>
            </a: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ion flow: ≤3 steps per key task</a:t>
            </a:r>
          </a:p>
          <a:p>
            <a:pPr algn="l">
              <a:lnSpc>
                <a:spcPts val="5279"/>
              </a:lnSpc>
            </a:pPr>
          </a:p>
          <a:p>
            <a:pPr algn="l">
              <a:lnSpc>
                <a:spcPts val="6079"/>
              </a:lnSpc>
            </a:pPr>
            <a:r>
              <a:rPr lang="en-US" sz="3799" spc="19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4. </a:t>
            </a:r>
            <a:r>
              <a:rPr lang="en-US" sz="3799" spc="19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Scalability: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Load s</a:t>
            </a: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imulation for 5,000+ users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Bulk report generation tests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Accuracy:</a:t>
            </a:r>
          </a:p>
          <a:p>
            <a:pPr algn="l" marL="712467" indent="-356233" lvl="1">
              <a:lnSpc>
                <a:spcPts val="5279"/>
              </a:lnSpc>
              <a:buFont typeface="Arial"/>
              <a:buChar char="•"/>
            </a:pPr>
            <a:r>
              <a:rPr lang="en-US" sz="3299" spc="16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Cross-checks on check-in, payment, refund data</a:t>
            </a:r>
          </a:p>
          <a:p>
            <a:pPr algn="l">
              <a:lnSpc>
                <a:spcPts val="52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09415" y="1750854"/>
            <a:ext cx="15149885" cy="848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6"/>
              </a:lnSpc>
            </a:pPr>
            <a:r>
              <a:rPr lang="en-US" sz="43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Prototyping</a:t>
            </a:r>
            <a:r>
              <a:rPr lang="en-US" sz="43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:</a:t>
            </a:r>
          </a:p>
          <a:p>
            <a:pPr algn="l" marL="785932" indent="-392966" lvl="1">
              <a:lnSpc>
                <a:spcPts val="5096"/>
              </a:lnSpc>
              <a:buFont typeface="Arial"/>
              <a:buChar char="•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Wi</a:t>
            </a: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reframes → High-fidelity mockups → Stakeholder feedback → Final refinement</a:t>
            </a:r>
          </a:p>
          <a:p>
            <a:pPr algn="l">
              <a:lnSpc>
                <a:spcPts val="5096"/>
              </a:lnSpc>
            </a:pPr>
          </a:p>
          <a:p>
            <a:pPr algn="l">
              <a:lnSpc>
                <a:spcPts val="6076"/>
              </a:lnSpc>
            </a:pPr>
            <a:r>
              <a:rPr lang="en-US" sz="43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Student/Users: 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Login page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Event list page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Register event page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Payment page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Rating &amp; Feedback page</a:t>
            </a:r>
          </a:p>
          <a:p>
            <a:pPr algn="l" marL="764343" indent="-382171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Scan QR Code page</a:t>
            </a:r>
          </a:p>
          <a:p>
            <a:pPr algn="l">
              <a:lnSpc>
                <a:spcPts val="5096"/>
              </a:lnSpc>
            </a:pPr>
          </a:p>
          <a:p>
            <a:pPr algn="l">
              <a:lnSpc>
                <a:spcPts val="5096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8853935" y="4454354"/>
            <a:ext cx="8945723" cy="451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5"/>
              </a:lnSpc>
            </a:pPr>
            <a:r>
              <a:rPr lang="en-US" sz="433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Admin: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Login page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Create and manage event page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View refund page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View payment page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View rating page</a:t>
            </a:r>
          </a:p>
          <a:p>
            <a:pPr algn="l" marL="764286" indent="-382143" lvl="1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Attendance report page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54" y="164432"/>
            <a:ext cx="14742093" cy="108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思源黑体-超粗体"/>
                <a:ea typeface="思源黑体-超粗体"/>
                <a:cs typeface="思源黑体-超粗体"/>
                <a:sym typeface="思源黑体-超粗体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2954" y="2626346"/>
            <a:ext cx="15318336" cy="6408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4"/>
              </a:lnSpc>
            </a:pPr>
            <a:r>
              <a:rPr lang="en-US" sz="3640" spc="18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What We Achieved？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Seamless event lifecycle from registration to feedback.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Real-time attendance and secure payments.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Enhanced user experience through prototyping and feedback.</a:t>
            </a:r>
          </a:p>
          <a:p>
            <a:pPr algn="l">
              <a:lnSpc>
                <a:spcPts val="5504"/>
              </a:lnSpc>
            </a:pPr>
          </a:p>
          <a:p>
            <a:pPr algn="l">
              <a:lnSpc>
                <a:spcPts val="960"/>
              </a:lnSpc>
            </a:pPr>
          </a:p>
          <a:p>
            <a:pPr algn="l">
              <a:lnSpc>
                <a:spcPts val="5504"/>
              </a:lnSpc>
            </a:pPr>
            <a:r>
              <a:rPr lang="en-US" sz="3440" spc="17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Benefits to the University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Reduces administrative workload.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Improves student engagement and satisfaction.</a:t>
            </a:r>
          </a:p>
          <a:p>
            <a:pPr algn="l" marL="742753" indent="-371377" lvl="1">
              <a:lnSpc>
                <a:spcPts val="5504"/>
              </a:lnSpc>
              <a:buFont typeface="Arial"/>
              <a:buChar char="•"/>
            </a:pPr>
            <a:r>
              <a:rPr lang="en-US" sz="3440" spc="17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Supports data-driven event management.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50481" y="4013348"/>
            <a:ext cx="12387037" cy="203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</a:pPr>
            <a:r>
              <a:rPr lang="en-US" b="true" sz="11886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27644" y="2422355"/>
            <a:ext cx="14429267" cy="7686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6"/>
              </a:lnSpc>
            </a:pPr>
            <a:r>
              <a:rPr lang="en-US" sz="46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Questionnaire:</a:t>
            </a:r>
          </a:p>
          <a:p>
            <a:pPr algn="l" marL="1571864" indent="-523955" lvl="2">
              <a:lnSpc>
                <a:spcPts val="5496"/>
              </a:lnSpc>
              <a:buFont typeface="Arial"/>
              <a:buChar char="⚬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Estimate minimum of 25 responses from students and 5 responses from administrators</a:t>
            </a:r>
          </a:p>
          <a:p>
            <a:pPr algn="l" marL="1571864" indent="-523955" lvl="2">
              <a:lnSpc>
                <a:spcPts val="5496"/>
              </a:lnSpc>
              <a:buFont typeface="Arial"/>
              <a:buChar char="⚬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Kano Categories:</a:t>
            </a:r>
          </a:p>
          <a:p>
            <a:pPr algn="l" marL="2357796" indent="-589449" lvl="3">
              <a:lnSpc>
                <a:spcPts val="5496"/>
              </a:lnSpc>
              <a:buFont typeface="Arial"/>
              <a:buChar char="￭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Dissatisfiers (Must-Have): Login, QR check-in, payment processing.</a:t>
            </a:r>
          </a:p>
          <a:p>
            <a:pPr algn="l" marL="2357796" indent="-589449" lvl="3">
              <a:lnSpc>
                <a:spcPts val="5496"/>
              </a:lnSpc>
              <a:buFont typeface="Arial"/>
              <a:buChar char="￭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Satisfiers (Performance): Refund handling, real-time notifications.</a:t>
            </a:r>
          </a:p>
          <a:p>
            <a:pPr algn="l" marL="2357796" indent="-589449" lvl="3">
              <a:lnSpc>
                <a:spcPts val="5496"/>
              </a:lnSpc>
              <a:buFont typeface="Arial"/>
              <a:buChar char="￭"/>
            </a:pPr>
            <a:r>
              <a:rPr lang="en-US" sz="36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Delighters (Excitement): Event rewards, calendar sync, heatmaps.</a:t>
            </a:r>
          </a:p>
          <a:p>
            <a:pPr algn="l">
              <a:lnSpc>
                <a:spcPts val="5096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19827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19827" y="9803843"/>
            <a:ext cx="19346704" cy="821917"/>
            <a:chOff x="0" y="0"/>
            <a:chExt cx="5095428" cy="216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026054" y="3001853"/>
            <a:ext cx="10632446" cy="6256447"/>
          </a:xfrm>
          <a:custGeom>
            <a:avLst/>
            <a:gdLst/>
            <a:ahLst/>
            <a:cxnLst/>
            <a:rect r="r" b="b" t="t" l="l"/>
            <a:pathLst>
              <a:path h="6256447" w="10632446">
                <a:moveTo>
                  <a:pt x="0" y="0"/>
                </a:moveTo>
                <a:lnTo>
                  <a:pt x="10632446" y="0"/>
                </a:lnTo>
                <a:lnTo>
                  <a:pt x="10632446" y="6256447"/>
                </a:lnTo>
                <a:lnTo>
                  <a:pt x="0" y="62564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48740" y="1917120"/>
            <a:ext cx="14429267" cy="612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Kano Model (Plan)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39851" y="1565499"/>
            <a:ext cx="16948149" cy="794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6"/>
              </a:lnSpc>
            </a:pP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📋 44</a:t>
            </a: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Responses (31 </a:t>
            </a: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Students, 13 Admins)</a:t>
            </a:r>
          </a:p>
          <a:p>
            <a:pPr algn="l">
              <a:lnSpc>
                <a:spcPts val="5796"/>
              </a:lnSpc>
            </a:pP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✅ Kano</a:t>
            </a: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Categorization</a:t>
            </a:r>
          </a:p>
          <a:p>
            <a:pPr algn="l" marL="1528685" indent="-509562" lvl="2">
              <a:lnSpc>
                <a:spcPts val="4956"/>
              </a:lnSpc>
              <a:buFont typeface="Arial"/>
              <a:buChar char="⚬"/>
            </a:pPr>
            <a:r>
              <a:rPr lang="en-US" b="true" sz="354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Must-Haves: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Registration, QR Check-In, Payment</a:t>
            </a:r>
          </a:p>
          <a:p>
            <a:pPr algn="l" marL="1528685" indent="-509562" lvl="2">
              <a:lnSpc>
                <a:spcPts val="4956"/>
              </a:lnSpc>
              <a:buFont typeface="Arial"/>
              <a:buChar char="⚬"/>
            </a:pPr>
            <a:r>
              <a:rPr lang="en-US" b="true" sz="354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Satisfiers: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Refunds, Ratings, Notifications</a:t>
            </a:r>
          </a:p>
          <a:p>
            <a:pPr algn="l" marL="1528685" indent="-509562" lvl="2">
              <a:lnSpc>
                <a:spcPts val="4956"/>
              </a:lnSpc>
              <a:buFont typeface="Arial"/>
              <a:buChar char="⚬"/>
            </a:pPr>
            <a:r>
              <a:rPr lang="en-US" b="true" sz="354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Delighters: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Calendar Sync， Friend Participation， Event Sharing， Attendance Rewards</a:t>
            </a:r>
          </a:p>
          <a:p>
            <a:pPr algn="l">
              <a:lnSpc>
                <a:spcPts val="5796"/>
              </a:lnSpc>
            </a:pP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🧩 </a:t>
            </a: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Prototype (Figma)</a:t>
            </a:r>
          </a:p>
          <a:p>
            <a:pPr algn="l">
              <a:lnSpc>
                <a:spcPts val="4956"/>
              </a:lnSpc>
            </a:pPr>
            <a:r>
              <a:rPr lang="en-US" sz="35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         → Complete Flow: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Student &amp; Admin</a:t>
            </a:r>
          </a:p>
          <a:p>
            <a:pPr algn="l">
              <a:lnSpc>
                <a:spcPts val="5796"/>
              </a:lnSpc>
            </a:pP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💬 Feedback</a:t>
            </a:r>
          </a:p>
          <a:p>
            <a:pPr algn="l">
              <a:lnSpc>
                <a:spcPts val="4956"/>
              </a:lnSpc>
            </a:pPr>
            <a:r>
              <a:rPr lang="en-US" sz="35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        ✔️</a:t>
            </a:r>
            <a:r>
              <a:rPr lang="en-US" sz="35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Smooth system, clear UI</a:t>
            </a:r>
          </a:p>
          <a:p>
            <a:pPr algn="l">
              <a:lnSpc>
                <a:spcPts val="4956"/>
              </a:lnSpc>
            </a:pPr>
            <a:r>
              <a:rPr lang="en-US" sz="35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         🎯 Suggestions: </a:t>
            </a:r>
            <a:r>
              <a:rPr lang="en-US" sz="354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Add Calendar Sync, Friend Visibility, Sharing, Badges</a:t>
            </a:r>
          </a:p>
          <a:p>
            <a:pPr algn="l">
              <a:lnSpc>
                <a:spcPts val="5096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65650" y="1576700"/>
            <a:ext cx="16948149" cy="704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6"/>
              </a:lnSpc>
            </a:pPr>
            <a:r>
              <a:rPr lang="en-US" sz="414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Kano Model For Requirements Categorization Summary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18943" y="-989670"/>
            <a:ext cx="1080715" cy="2956684"/>
            <a:chOff x="0" y="0"/>
            <a:chExt cx="284633" cy="7787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7259300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486583" y="3085173"/>
            <a:ext cx="4518707" cy="3939865"/>
          </a:xfrm>
          <a:custGeom>
            <a:avLst/>
            <a:gdLst/>
            <a:ahLst/>
            <a:cxnLst/>
            <a:rect r="r" b="b" t="t" l="l"/>
            <a:pathLst>
              <a:path h="3939865" w="4518707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8343" y="-989670"/>
            <a:ext cx="1080715" cy="2956684"/>
            <a:chOff x="0" y="0"/>
            <a:chExt cx="284633" cy="778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4633" cy="778715"/>
            </a:xfrm>
            <a:custGeom>
              <a:avLst/>
              <a:gdLst/>
              <a:ahLst/>
              <a:cxnLst/>
              <a:rect r="r" b="b" t="t" l="l"/>
              <a:pathLst>
                <a:path h="778715" w="284633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3651158" y="2707665"/>
            <a:ext cx="11722740" cy="6724672"/>
          </a:xfrm>
          <a:custGeom>
            <a:avLst/>
            <a:gdLst/>
            <a:ahLst/>
            <a:cxnLst/>
            <a:rect r="r" b="b" t="t" l="l"/>
            <a:pathLst>
              <a:path h="6724672" w="11722740">
                <a:moveTo>
                  <a:pt x="0" y="0"/>
                </a:moveTo>
                <a:lnTo>
                  <a:pt x="11722740" y="0"/>
                </a:lnTo>
                <a:lnTo>
                  <a:pt x="11722740" y="6724672"/>
                </a:lnTo>
                <a:lnTo>
                  <a:pt x="0" y="6724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073688" y="33025"/>
            <a:ext cx="8537178" cy="139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b="true" sz="8192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TASK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DAGn_PpTmHA</dc:identifier>
  <dcterms:modified xsi:type="dcterms:W3CDTF">2011-08-01T06:04:30Z</dcterms:modified>
  <cp:revision>1</cp:revision>
  <dc:title>Campus Event Check-in System </dc:title>
</cp:coreProperties>
</file>

<file path=docProps/thumbnail.jpeg>
</file>